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594" r:id="rId3"/>
    <p:sldId id="554" r:id="rId4"/>
    <p:sldId id="615" r:id="rId5"/>
    <p:sldId id="611" r:id="rId6"/>
    <p:sldId id="620" r:id="rId7"/>
    <p:sldId id="558" r:id="rId8"/>
    <p:sldId id="559" r:id="rId9"/>
    <p:sldId id="560" r:id="rId10"/>
    <p:sldId id="612" r:id="rId11"/>
    <p:sldId id="616" r:id="rId12"/>
    <p:sldId id="613" r:id="rId13"/>
    <p:sldId id="618" r:id="rId14"/>
    <p:sldId id="621" r:id="rId15"/>
    <p:sldId id="617" r:id="rId16"/>
    <p:sldId id="614" r:id="rId17"/>
    <p:sldId id="609" r:id="rId18"/>
  </p:sldIdLst>
  <p:sldSz cx="12192000" cy="6858000"/>
  <p:notesSz cx="6858000" cy="9947275"/>
  <p:embeddedFontLst>
    <p:embeddedFont>
      <p:font typeface="a_PlakatTitul" panose="020B0604020202020204" charset="-52"/>
      <p:bold r:id="rId21"/>
    </p:embeddedFont>
    <p:embeddedFont>
      <p:font typeface="Lato Light" panose="020B0604020202020204" charset="0"/>
      <p:regular r:id="rId22"/>
      <p:italic r:id="rId23"/>
    </p:embeddedFont>
    <p:embeddedFont>
      <p:font typeface="PT Sans" panose="020B0604020202020204" charset="-52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ato" panose="020B060402020202020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98" userDrawn="1">
          <p15:clr>
            <a:srgbClr val="A4A3A4"/>
          </p15:clr>
        </p15:guide>
        <p15:guide id="2" pos="725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D7D"/>
    <a:srgbClr val="3498DB"/>
    <a:srgbClr val="D61C35"/>
    <a:srgbClr val="D6DBE2"/>
    <a:srgbClr val="9BBB59"/>
    <a:srgbClr val="ED9A00"/>
    <a:srgbClr val="22BA59"/>
    <a:srgbClr val="B0B0B0"/>
    <a:srgbClr val="0D75BA"/>
    <a:srgbClr val="E45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9425" autoAdjust="0"/>
  </p:normalViewPr>
  <p:slideViewPr>
    <p:cSldViewPr>
      <p:cViewPr>
        <p:scale>
          <a:sx n="81" d="100"/>
          <a:sy n="81" d="100"/>
        </p:scale>
        <p:origin x="-258" y="-72"/>
      </p:cViewPr>
      <p:guideLst>
        <p:guide orient="horz" pos="3498"/>
        <p:guide pos="7258"/>
      </p:guideLst>
    </p:cSldViewPr>
  </p:slideViewPr>
  <p:outlineViewPr>
    <p:cViewPr>
      <p:scale>
        <a:sx n="33" d="100"/>
        <a:sy n="33" d="100"/>
      </p:scale>
      <p:origin x="0" y="3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orient="horz" pos="3134"/>
        <p:guide pos="214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32583474975112E-2"/>
          <c:y val="0.10767857235109048"/>
          <c:w val="0.89696267081435399"/>
          <c:h val="0.65506099487113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03-4821-A2F3-CCC84FABEDA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03-4821-A2F3-CCC84FABEDA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03-4821-A2F3-CCC84FABEDA5}"/>
                </c:ext>
              </c:extLst>
            </c:dLbl>
            <c:dLbl>
              <c:idx val="4"/>
              <c:layout>
                <c:manualLayout>
                  <c:x val="1.41095433840694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88-4343-847A-FF2A15B0B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Высокая категория риска</c:v>
                </c:pt>
                <c:pt idx="1">
                  <c:v>Значительная категория риска</c:v>
                </c:pt>
                <c:pt idx="2">
                  <c:v>Средняя категория риска</c:v>
                </c:pt>
                <c:pt idx="3">
                  <c:v>Умеренная категория риска</c:v>
                </c:pt>
                <c:pt idx="4">
                  <c:v>Низкая категория риска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262</c:v>
                </c:pt>
                <c:pt idx="2">
                  <c:v>33</c:v>
                </c:pt>
                <c:pt idx="3">
                  <c:v>24</c:v>
                </c:pt>
                <c:pt idx="4">
                  <c:v>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88-4343-847A-FF2A15B0B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721472"/>
        <c:axId val="63723008"/>
      </c:barChart>
      <c:catAx>
        <c:axId val="6372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63723008"/>
        <c:crosses val="autoZero"/>
        <c:auto val="1"/>
        <c:lblAlgn val="ctr"/>
        <c:lblOffset val="100"/>
        <c:noMultiLvlLbl val="0"/>
      </c:catAx>
      <c:valAx>
        <c:axId val="63723008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372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800" dirty="0" smtClean="0">
                <a:latin typeface="Lato" panose="020F0502020204030203" pitchFamily="34" charset="0"/>
                <a:cs typeface="Lato" panose="020F0502020204030203" pitchFamily="34" charset="0"/>
              </a:rPr>
              <a:t>Смертельный травматизм</a:t>
            </a:r>
            <a:endParaRPr lang="ru-RU" sz="1800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3.4869427067096954E-2"/>
          <c:y val="2.67424251729748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marker>
            <c:spPr>
              <a:ln>
                <a:solidFill>
                  <a:srgbClr val="3498DB"/>
                </a:solidFill>
              </a:ln>
            </c:spPr>
          </c:marker>
          <c:dLbls>
            <c:dLbl>
              <c:idx val="0"/>
              <c:layout>
                <c:manualLayout>
                  <c:x val="-4.1436155568043025E-2"/>
                  <c:y val="-4.8895481864974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A9-41A1-B8DD-4FE134C0CAA4}"/>
                </c:ext>
              </c:extLst>
            </c:dLbl>
            <c:dLbl>
              <c:idx val="1"/>
              <c:layout>
                <c:manualLayout>
                  <c:x val="-3.824875898588586E-2"/>
                  <c:y val="-6.356412642446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A9-41A1-B8DD-4FE134C0CAA4}"/>
                </c:ext>
              </c:extLst>
            </c:dLbl>
            <c:dLbl>
              <c:idx val="2"/>
              <c:layout>
                <c:manualLayout>
                  <c:x val="-3.5061362403729618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A9-41A1-B8DD-4FE134C0CAA4}"/>
                </c:ext>
              </c:extLst>
            </c:dLbl>
            <c:dLbl>
              <c:idx val="3"/>
              <c:layout>
                <c:manualLayout>
                  <c:x val="-3.1873965821572675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A9-41A1-B8DD-4FE134C0CAA4}"/>
                </c:ext>
              </c:extLst>
            </c:dLbl>
            <c:dLbl>
              <c:idx val="4"/>
              <c:layout>
                <c:manualLayout>
                  <c:x val="-4.4623552150200169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A9-41A1-B8DD-4FE134C0C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6A9-41A1-B8DD-4FE134C0C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51808"/>
        <c:axId val="42953344"/>
      </c:lineChart>
      <c:catAx>
        <c:axId val="4295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42953344"/>
        <c:crosses val="autoZero"/>
        <c:auto val="1"/>
        <c:lblAlgn val="ctr"/>
        <c:lblOffset val="100"/>
        <c:noMultiLvlLbl val="0"/>
      </c:catAx>
      <c:valAx>
        <c:axId val="429533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2951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800" dirty="0" smtClean="0">
                <a:latin typeface="Lato" panose="020F0502020204030203" pitchFamily="34" charset="0"/>
                <a:cs typeface="Lato" panose="020F0502020204030203" pitchFamily="34" charset="0"/>
              </a:rPr>
              <a:t>Количество аварий</a:t>
            </a:r>
            <a:endParaRPr lang="ru-RU" sz="1800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3.4869427067096954E-2"/>
          <c:y val="2.67424251729748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marker>
            <c:spPr>
              <a:ln>
                <a:solidFill>
                  <a:srgbClr val="3498DB"/>
                </a:solidFill>
              </a:ln>
            </c:spPr>
          </c:marker>
          <c:dLbls>
            <c:dLbl>
              <c:idx val="0"/>
              <c:layout>
                <c:manualLayout>
                  <c:x val="-4.1436155568043025E-2"/>
                  <c:y val="-4.8895481864974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A9-41A1-B8DD-4FE134C0CAA4}"/>
                </c:ext>
              </c:extLst>
            </c:dLbl>
            <c:dLbl>
              <c:idx val="1"/>
              <c:layout>
                <c:manualLayout>
                  <c:x val="-3.824875898588586E-2"/>
                  <c:y val="-6.356412642446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A9-41A1-B8DD-4FE134C0CAA4}"/>
                </c:ext>
              </c:extLst>
            </c:dLbl>
            <c:dLbl>
              <c:idx val="2"/>
              <c:layout>
                <c:manualLayout>
                  <c:x val="-3.5061362403729618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A9-41A1-B8DD-4FE134C0CAA4}"/>
                </c:ext>
              </c:extLst>
            </c:dLbl>
            <c:dLbl>
              <c:idx val="3"/>
              <c:layout>
                <c:manualLayout>
                  <c:x val="-3.1873965821572675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A9-41A1-B8DD-4FE134C0CAA4}"/>
                </c:ext>
              </c:extLst>
            </c:dLbl>
            <c:dLbl>
              <c:idx val="4"/>
              <c:layout>
                <c:manualLayout>
                  <c:x val="-4.4623552150200169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A9-41A1-B8DD-4FE134C0C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6A9-41A1-B8DD-4FE134C0C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20032"/>
        <c:axId val="42622336"/>
      </c:lineChart>
      <c:catAx>
        <c:axId val="4262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42622336"/>
        <c:crosses val="autoZero"/>
        <c:auto val="1"/>
        <c:lblAlgn val="ctr"/>
        <c:lblOffset val="100"/>
        <c:noMultiLvlLbl val="0"/>
      </c:catAx>
      <c:valAx>
        <c:axId val="426223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262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2190039148199"/>
          <c:y val="3.8851663100422052E-3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4B-45D4-8168-45531176F1E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4B-45D4-8168-45531176F1EB}"/>
              </c:ext>
            </c:extLst>
          </c:dPt>
          <c:dPt>
            <c:idx val="2"/>
            <c:bubble3D val="0"/>
            <c:spPr>
              <a:solidFill>
                <a:srgbClr val="1DD6B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4B-45D4-8168-45531176F1EB}"/>
              </c:ext>
            </c:extLst>
          </c:dPt>
          <c:dLbls>
            <c:dLbl>
              <c:idx val="0"/>
              <c:layout>
                <c:manualLayout>
                  <c:x val="-0.48796079443321211"/>
                  <c:y val="1.8410298461442213E-2"/>
                </c:manualLayout>
              </c:layout>
              <c:tx>
                <c:rich>
                  <a:bodyPr/>
                  <a:lstStyle/>
                  <a:p>
                    <a:pPr marL="0" algn="l" defTabSz="892855" rtl="0" eaLnBrk="1" latinLnBrk="0" hangingPunct="1">
                      <a:defRPr lang="ru-RU" sz="14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87</a:t>
                    </a:r>
                    <a:endParaRPr lang="en-US" sz="1200" b="0" i="0" u="none" strike="noStrike" kern="1200" baseline="0" dirty="0" smtClean="0">
                      <a:solidFill>
                        <a:srgbClr val="0068AB"/>
                      </a:solidFill>
                      <a:latin typeface="a_PlakatTitul" pitchFamily="34" charset="-52"/>
                      <a:ea typeface="+mn-ea"/>
                      <a:cs typeface="+mn-cs"/>
                    </a:endParaRP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0981924795550022E-2"/>
                      <c:h val="7.44697685382294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A4B-45D4-8168-45531176F1EB}"/>
                </c:ext>
              </c:extLst>
            </c:dLbl>
            <c:dLbl>
              <c:idx val="1"/>
              <c:layout>
                <c:manualLayout>
                  <c:x val="-0.55098807647645731"/>
                  <c:y val="-0.19760977250079317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84</a:t>
                    </a:r>
                    <a:endParaRPr lang="en-US" sz="1200" b="0" i="0" u="none" strike="noStrike" kern="1200" baseline="0" dirty="0" smtClean="0">
                      <a:solidFill>
                        <a:srgbClr val="0068AB"/>
                      </a:solidFill>
                      <a:latin typeface="a_PlakatTitul" pitchFamily="34" charset="-52"/>
                      <a:ea typeface="+mn-ea"/>
                      <a:cs typeface="+mn-c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4B-45D4-8168-45531176F1EB}"/>
                </c:ext>
              </c:extLst>
            </c:dLbl>
            <c:dLbl>
              <c:idx val="2"/>
              <c:layout>
                <c:manualLayout>
                  <c:x val="-0.20270687957750241"/>
                  <c:y val="-9.05880079184559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18</a:t>
                    </a:r>
                    <a:endParaRPr lang="en-US" sz="1200" b="0" i="0" u="none" strike="noStrike" kern="1200" baseline="0" dirty="0" smtClean="0">
                      <a:solidFill>
                        <a:srgbClr val="0068AB"/>
                      </a:solidFill>
                      <a:latin typeface="a_PlakatTitul" pitchFamily="34" charset="-52"/>
                      <a:ea typeface="+mn-ea"/>
                      <a:cs typeface="+mn-c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7287853138728472E-2"/>
                      <c:h val="6.51871775989884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A4B-45D4-8168-45531176F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400" b="0" i="0" u="none" strike="noStrike" kern="1200" baseline="0" dirty="0" smtClean="0">
                    <a:solidFill>
                      <a:srgbClr val="0068AB"/>
                    </a:solidFill>
                    <a:latin typeface="a_PlakatTitul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Тепловые энергоустановки</c:v>
                </c:pt>
                <c:pt idx="1">
                  <c:v>Электроустановки</c:v>
                </c:pt>
                <c:pt idx="2">
                  <c:v>Электролаборатории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General">
                  <c:v>87</c:v>
                </c:pt>
                <c:pt idx="1">
                  <c:v>84</c:v>
                </c:pt>
                <c:pt idx="2" formatCode="General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4B-45D4-8168-45531176F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96585350732314"/>
          <c:y val="2.7091552260189496E-2"/>
          <c:w val="0.62752928710545064"/>
          <c:h val="0.861082202807789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059-48E8-A107-E11B34A2443A}"/>
              </c:ext>
            </c:extLst>
          </c:dPt>
          <c:dPt>
            <c:idx val="1"/>
            <c:bubble3D val="0"/>
            <c:explosion val="1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59-48E8-A107-E11B34A2443A}"/>
              </c:ext>
            </c:extLst>
          </c:dPt>
          <c:dLbls>
            <c:dLbl>
              <c:idx val="0"/>
              <c:layout>
                <c:manualLayout>
                  <c:x val="-0.29183571447684986"/>
                  <c:y val="0.5109878695416693"/>
                </c:manualLayout>
              </c:layout>
              <c:tx>
                <c:rich>
                  <a:bodyPr/>
                  <a:lstStyle/>
                  <a:p>
                    <a:pPr marL="0" algn="l" defTabSz="892855" rtl="0" eaLnBrk="1" latinLnBrk="0" hangingPunct="1">
                      <a:defRPr lang="ru-RU" sz="14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91</a:t>
                    </a:r>
                    <a:endParaRPr lang="en-US" sz="1400" b="0" i="0" u="none" strike="noStrike" kern="1200" baseline="0" dirty="0" smtClean="0">
                      <a:solidFill>
                        <a:srgbClr val="0068AB"/>
                      </a:solidFill>
                      <a:latin typeface="a_PlakatTitul" pitchFamily="34" charset="-52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59-48E8-A107-E11B34A2443A}"/>
                </c:ext>
              </c:extLst>
            </c:dLbl>
            <c:dLbl>
              <c:idx val="1"/>
              <c:layout>
                <c:manualLayout>
                  <c:x val="-0.60619105423071595"/>
                  <c:y val="-0.61019569543171381"/>
                </c:manualLayout>
              </c:layout>
              <c:tx>
                <c:rich>
                  <a:bodyPr/>
                  <a:lstStyle/>
                  <a:p>
                    <a:pPr marL="0" algn="l" defTabSz="892855" rtl="0" eaLnBrk="1" latinLnBrk="0" hangingPunct="1">
                      <a:defRPr lang="ru-RU" sz="14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97</a:t>
                    </a:r>
                    <a:endParaRPr lang="en-US" sz="1400" b="0" i="0" u="none" strike="noStrike" kern="1200" baseline="0" dirty="0" smtClean="0">
                      <a:solidFill>
                        <a:srgbClr val="0068AB"/>
                      </a:solidFill>
                      <a:latin typeface="a_PlakatTitul" pitchFamily="34" charset="-52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59-48E8-A107-E11B34A2443A}"/>
                </c:ext>
              </c:extLst>
            </c:dLbl>
            <c:dLbl>
              <c:idx val="2"/>
              <c:layout>
                <c:manualLayout>
                  <c:x val="-5.0711123172106583E-2"/>
                  <c:y val="4.977475425295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59-48E8-A107-E11B34A24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200" b="0" i="0" u="none" strike="noStrike" kern="1200" baseline="0" dirty="0" smtClean="0">
                    <a:solidFill>
                      <a:srgbClr val="0068AB"/>
                    </a:solidFill>
                    <a:latin typeface="a_PlakatTitul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Отказано</c:v>
                </c:pt>
                <c:pt idx="1">
                  <c:v>Согласовано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59-48E8-A107-E11B34A24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7156982557363"/>
          <c:y val="4.3125258809627212E-2"/>
          <c:w val="0.62752928710545064"/>
          <c:h val="0.8610822028077896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6585350732139"/>
          <c:y val="2.7091552260189496E-2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0-6CED-4467-A557-65C4B412D9A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ED-4467-A557-65C4B412D9A2}"/>
              </c:ext>
            </c:extLst>
          </c:dPt>
          <c:dLbls>
            <c:dLbl>
              <c:idx val="0"/>
              <c:layout>
                <c:manualLayout>
                  <c:x val="-0.17952324617376644"/>
                  <c:y val="-0.1323843199325361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ED-4467-A557-65C4B412D9A2}"/>
                </c:ext>
              </c:extLst>
            </c:dLbl>
            <c:dLbl>
              <c:idx val="1"/>
              <c:layout>
                <c:manualLayout>
                  <c:x val="-0.65786869936095649"/>
                  <c:y val="0.16387253296442458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2563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ED-4467-A557-65C4B412D9A2}"/>
                </c:ext>
              </c:extLst>
            </c:dLbl>
            <c:dLbl>
              <c:idx val="2"/>
              <c:layout>
                <c:manualLayout>
                  <c:x val="3.0585579532479652E-2"/>
                  <c:y val="-0.10177314833068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D-4467-A557-65C4B412D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600" kern="1200" dirty="0" smtClean="0">
                    <a:solidFill>
                      <a:srgbClr val="0068AB"/>
                    </a:solidFill>
                    <a:latin typeface="a_PlakatTitul" panose="020B0802030202020200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сдано</c:v>
                </c:pt>
                <c:pt idx="1">
                  <c:v>Сдано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298</c:v>
                </c:pt>
                <c:pt idx="1">
                  <c:v>2563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ED-4467-A557-65C4B412D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5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3" y="9447845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lIns="91863" tIns="45932" rIns="91863" bIns="4593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83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2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29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29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853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26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lIns="91863" tIns="45932" rIns="91863" bIns="4593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0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lIns="91403" tIns="45702" rIns="91403" bIns="4570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4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1" tIns="45926" rIns="91851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1" tIns="45926" rIns="91851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4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9"/>
            <a:ext cx="5486400" cy="4476273"/>
          </a:xfrm>
          <a:prstGeom prst="rect">
            <a:avLst/>
          </a:prstGeom>
        </p:spPr>
        <p:txBody>
          <a:bodyPr lIns="91839" tIns="45920" rIns="91839" bIns="4592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1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36" tIns="45919" rIns="91836" bIns="45919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2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5580" y="3032956"/>
            <a:ext cx="7566841" cy="27003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КОНТРОЛЬНОЙ (НАДЗОРНОЙ) ДЕЯТЕЛЬНОСТИ ОТДЕЛА ПО ГОСУДАРСТВЕННОМУ </a:t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ЭНЕРГЕТИЧЕСКОМУ НАДЗОРУ ПО 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КАРЕЛИЯ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ГОД. ИТОГИ ПРОХОЖДЕНИЯ ОСЕННЕ-ЗИМНЕГО ПЕРИОДА 2023-2024 ГГ.</a:t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СЕВЕРО-ЗАПАДНОЕ  УПРАВЛЕНИЕ  </a:t>
            </a:r>
            <a:r>
              <a:rPr lang="ru-RU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br>
              <a:rPr lang="ru-RU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Минин Алексей Анатольевич</a:t>
            </a:r>
            <a:r>
              <a:rPr lang="ru-RU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317905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прохождения осеннее-зимнего периода 2023-2024 </a:t>
            </a:r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2820449"/>
            <a:ext cx="2493739" cy="3530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5600" y="163591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27.07.2010 № 190-ФЗ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Теплоснабжении»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72" y="2820448"/>
            <a:ext cx="2644651" cy="3739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1103" y="1584909"/>
            <a:ext cx="4068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энергетики РФ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марта 2013 г. № 103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оценки готовности к отопительному периоду»</a:t>
            </a: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прохождения осеннее-зимнего периода 2023-2024 </a:t>
            </a:r>
            <a:r>
              <a:rPr lang="ru-RU" sz="19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15963"/>
              </p:ext>
            </p:extLst>
          </p:nvPr>
        </p:nvGraphicFramePr>
        <p:xfrm>
          <a:off x="2639616" y="1628800"/>
          <a:ext cx="6604000" cy="460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="" xmlns:a16="http://schemas.microsoft.com/office/drawing/2014/main" val="2312705772"/>
                    </a:ext>
                  </a:extLst>
                </a:gridCol>
                <a:gridCol w="3302000">
                  <a:extLst>
                    <a:ext uri="{9D8B030D-6E8A-4147-A177-3AD203B41FA5}">
                      <a16:colId xmlns="" xmlns:a16="http://schemas.microsoft.com/office/drawing/2014/main" val="4092438663"/>
                    </a:ext>
                  </a:extLst>
                </a:gridCol>
              </a:tblGrid>
              <a:tr h="7560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Карелия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544862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образований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6035445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паспорт готовности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796903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Отказано в получении паспорта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9124163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Актов готовности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971160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не получившие паспорт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Пудожский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Медвежьегорский,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Лоухский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Муезерский районы и Петрозаводский городской округ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308967"/>
                  </a:ext>
                </a:extLst>
              </a:tr>
            </a:tbl>
          </a:graphicData>
        </a:graphic>
      </p:graphicFrame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требований по готовности в отношении муниципальных образований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1547040"/>
            <a:ext cx="10945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теплоснабжающих и (или) теплосетевых организаций к  работе в отопительный период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026" name="Picture 2" descr="\\10.9.12.230\обмен 2021\ОЭнН\203\Березкина\от Минина\публичные слушания\20231003_121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4" y="2416578"/>
            <a:ext cx="5263908" cy="29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9.12.230\обмен 2021\ОЭнН\203\Березкина\от Минина\публичные слушания\20231003_1221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19" y="2416578"/>
            <a:ext cx="5355917" cy="30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требований по готовности в отношении муниципальных образований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1547040"/>
            <a:ext cx="10945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теплоснабжающих и (или) теплосетевых организаций к  работе в отопительный период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2050" name="Picture 2" descr="\\10.9.12.230\обмен 2021\ОЭнН\203\Березкина\от Минина\публичные слушания\20231004_102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0" y="2416578"/>
            <a:ext cx="5903979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9.12.230\обмен 2021\ОЭнН\203\Березкина\от Минина\публичные слушания\20231004_1029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2"/>
          <a:stretch/>
        </p:blipFill>
        <p:spPr bwMode="auto">
          <a:xfrm>
            <a:off x="6296241" y="2308566"/>
            <a:ext cx="55387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требований по готовности в отношении муниципальных образований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1334580"/>
            <a:ext cx="10945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теплоснабжающих и (или) теплосетевых организаций к  работе в отопительный период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4098" name="Picture 2" descr="\\10.9.12.230\обмен 2021\ОЭнН\203\Березкина\от Кулеша\Фото котельных\IMG_20240812_1159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82988"/>
            <a:ext cx="3420380" cy="4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0.9.12.230\обмен 2021\ОЭнН\203\Березкина\от Кулеша\Фото котельных\IMG_20240813_1444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6" y="1782987"/>
            <a:ext cx="3553285" cy="4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10.9.12.230\обмен 2021\ОЭнН\203\Березкина\от Кулеша\Фото котельных\IMG_20240812_1217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70" y="1782987"/>
            <a:ext cx="3435846" cy="4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требований по готовности в отношении теплоснабжающих (теплосетевых) организаций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372" y="1334580"/>
            <a:ext cx="42124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-невыполнение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запланированных ремонтов оборудования котельных, тепловых сетей, а также зданий и сооружений котельных.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объёме режимно-наладочных испытаний основного и вспомогательного оборудования объектов теплоснабжения.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отсутствует готовность к выполнению графика тепловых нагрузок, поддержанию температурного графика, утвержденного схемой теплоснабжения, по причине не завершения ремонтных работ котельного оборудования.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проведены обследования зданий и сооружений (дымовых труб) котельных, выполняемые специализированной организацией, необходимые для определения дальнейших сроков и условий их эксплуатации;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обеспечивается категория надежности электроснабжения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электроприемников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5122" name="Picture 2" descr="\\10.9.12.230\обмен 2021\ОЭнН\203\Березкина\от Кулеша\Фото котельных\IMG_20240821_1046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68" y="1772816"/>
            <a:ext cx="3520075" cy="45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0.9.12.230\обмен 2021\ОЭнН\203\Березкина\от Кулеша\Фото котельных\IMG_20240827_1433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45" y="1772816"/>
            <a:ext cx="3377888" cy="45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</a:t>
            </a:r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</a:t>
            </a:r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ОРГАНАМИ ВЛАСТИ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1444" y="1916832"/>
            <a:ext cx="4140460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Распоряжением Правительства Республики Карелия от 14.05.2024 № № 522р-П «О подготовке и проведении отопительного периода 2024/2025 года» сотрудниками Северо-Западного управления Ростехнадзора продолжится работа в составе межведомственной комиссии по подготовке и проведению отопительного периода 2024/2025 годов.</a:t>
            </a:r>
          </a:p>
        </p:txBody>
      </p:sp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14908" t="12683" r="72748" b="35609"/>
          <a:stretch/>
        </p:blipFill>
        <p:spPr bwMode="auto">
          <a:xfrm>
            <a:off x="6384032" y="1448780"/>
            <a:ext cx="4500500" cy="5292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7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9701" y="4185084"/>
            <a:ext cx="7566841" cy="95988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3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368660"/>
            <a:ext cx="8946997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ПОДНАДЗОРНЫЕ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ОРГАНИЗАЦИИ В ОБЛАСТИ ЭНЕРГЕТИКИ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дифференциация по категориям риска) 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46362325"/>
              </p:ext>
            </p:extLst>
          </p:nvPr>
        </p:nvGraphicFramePr>
        <p:xfrm>
          <a:off x="1026597" y="1988840"/>
          <a:ext cx="104411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70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8802981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НАДЗОРНОЙ ДЕЯТЕЛЬНОСТИ 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89867"/>
              </p:ext>
            </p:extLst>
          </p:nvPr>
        </p:nvGraphicFramePr>
        <p:xfrm>
          <a:off x="1523492" y="1388650"/>
          <a:ext cx="8712968" cy="5179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7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12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315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п\п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месяцев 2023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45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Электроэнергетика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Количество проверок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Плановые проверки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5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Внеплановые проверки из них: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 обращениям граждан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5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 поручению ОИГВ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 исполнению предписаний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оценка ОЗП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1.2.4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Проверки с прокуратурой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7758307"/>
                  </a:ext>
                </a:extLst>
              </a:tr>
              <a:tr h="408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Выявлено нарушений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3587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0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Сумма наложенных штрафов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5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40815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ВЫЯВЛЕННЫЕ В ХОДЕ КНМ В РАМКАХ ФЕДЕРАЛЬНОГО ГОСУДАРСТВЕННОГО ЭНЕРГЕТИЧЕСКОГО НАДЗОРА В СФЕРЕ ЭЛЕКТРОЭНЕРГЕТИКИ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380" y="1520788"/>
            <a:ext cx="5796644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просек не обеспечивается в достаточном объеме вырубка, обрезка крон деревьев (лесных насаждений), в том числе деревьев, угрожающих падением на ВЛ, в объёмах установленных нормативной документацией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производится техническое обслуживание и ремонт ВЛ и КТП;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нарушения порядка ведения технической документации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замена деревянных опор, имеющих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загнивание,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превышающее допустимую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нарушения установленного порядка работы с персоналом.</a:t>
            </a: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49" y="1394001"/>
            <a:ext cx="2326947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49" y="4565643"/>
            <a:ext cx="2441194" cy="22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0.9.12.230\обмен 2021\ОЭнН\203\Березкина\от Минина\публичные слушания\Фото с камеры м.т. - ветви дерева на проводах Л-1П-6 в пролёте опор №37-38 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9"/>
          <a:stretch/>
        </p:blipFill>
        <p:spPr bwMode="auto">
          <a:xfrm>
            <a:off x="9048328" y="1336159"/>
            <a:ext cx="2592288" cy="29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16911365498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476950"/>
            <a:ext cx="2592288" cy="227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368660"/>
            <a:ext cx="7524836" cy="959882"/>
          </a:xfrm>
        </p:spPr>
        <p:txBody>
          <a:bodyPr>
            <a:normAutofit/>
          </a:bodyPr>
          <a:lstStyle/>
          <a:p>
            <a:pPr algn="l"/>
            <a:r>
              <a:rPr lang="ru-RU" altLang="ru-RU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работы по профилактике нарушений обязательных требований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49791"/>
              </p:ext>
            </p:extLst>
          </p:nvPr>
        </p:nvGraphicFramePr>
        <p:xfrm>
          <a:off x="1811524" y="1592798"/>
          <a:ext cx="8604956" cy="460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8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69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56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п\п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Вид профилактического мероприятия</a:t>
                      </a: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Предостережения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3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Совещания с поднадзорными предприятиями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35360" y="467085"/>
            <a:ext cx="8802979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(2019-2023 </a:t>
            </a:r>
            <a:r>
              <a:rPr lang="ru-RU" altLang="ru-RU" sz="19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alt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30799502"/>
              </p:ext>
            </p:extLst>
          </p:nvPr>
        </p:nvGraphicFramePr>
        <p:xfrm>
          <a:off x="839416" y="2096852"/>
          <a:ext cx="4716525" cy="277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03512" y="5301208"/>
            <a:ext cx="8906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За 12 месяцев 2023 года: </a:t>
            </a:r>
            <a:br>
              <a:rPr lang="ru-RU" sz="18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Аварий на поднадзорных объектах энергетики не зарегистрировано.</a:t>
            </a:r>
          </a:p>
          <a:p>
            <a:r>
              <a:rPr lang="ru-RU" sz="18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Несчастных </a:t>
            </a:r>
            <a:r>
              <a:rPr lang="ru-RU" sz="1800" dirty="0" smtClean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случаев </a:t>
            </a:r>
            <a:r>
              <a:rPr lang="ru-RU" sz="18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со смертельным исходом не зарегистрировано</a:t>
            </a: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52496571"/>
              </p:ext>
            </p:extLst>
          </p:nvPr>
        </p:nvGraphicFramePr>
        <p:xfrm>
          <a:off x="6304030" y="2096852"/>
          <a:ext cx="4716525" cy="277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25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081120" cy="959882"/>
          </a:xfrm>
        </p:spPr>
        <p:txBody>
          <a:bodyPr>
            <a:normAutofit/>
          </a:bodyPr>
          <a:lstStyle/>
          <a:p>
            <a:pPr algn="l"/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ВЫДАЧЕ РАЗРЕШЕНИЙ НА ДОПУСК В ЭКСПЛУАТАЦИЮ </a:t>
            </a:r>
            <a: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23492" y="1711596"/>
            <a:ext cx="8460941" cy="3580496"/>
            <a:chOff x="4261970" y="1796311"/>
            <a:chExt cx="6199642" cy="2900250"/>
          </a:xfrm>
        </p:grpSpPr>
        <p:graphicFrame>
          <p:nvGraphicFramePr>
            <p:cNvPr id="52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6768814"/>
                </p:ext>
              </p:extLst>
            </p:nvPr>
          </p:nvGraphicFramePr>
          <p:xfrm>
            <a:off x="5853097" y="1796311"/>
            <a:ext cx="4608515" cy="2900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" name="Группа 3"/>
            <p:cNvGrpSpPr/>
            <p:nvPr/>
          </p:nvGrpSpPr>
          <p:grpSpPr>
            <a:xfrm>
              <a:off x="4261970" y="1858941"/>
              <a:ext cx="3283318" cy="2258487"/>
              <a:chOff x="4261970" y="1858941"/>
              <a:chExt cx="3283318" cy="2258487"/>
            </a:xfrm>
          </p:grpSpPr>
          <p:cxnSp>
            <p:nvCxnSpPr>
              <p:cNvPr id="75" name="Прямая соединительная линия 63"/>
              <p:cNvCxnSpPr>
                <a:endCxn id="60" idx="3"/>
              </p:cNvCxnSpPr>
              <p:nvPr/>
            </p:nvCxnSpPr>
            <p:spPr>
              <a:xfrm rot="10800000">
                <a:off x="5853100" y="2095779"/>
                <a:ext cx="1512167" cy="29526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4268922" y="3843195"/>
                <a:ext cx="1584175" cy="274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Lato Light" panose="020F0402020204030203" pitchFamily="34" charset="0"/>
                    <a:cs typeface="Lato Light" panose="020F0402020204030203" pitchFamily="34" charset="0"/>
                  </a:rPr>
                  <a:t>Электроустановки</a:t>
                </a:r>
                <a:r>
                  <a:rPr lang="ru-RU" sz="1400" b="1" dirty="0">
                    <a:latin typeface="Lato Light" panose="020F0402020204030203" pitchFamily="34" charset="0"/>
                    <a:cs typeface="Lato Light" panose="020F0402020204030203" pitchFamily="34" charset="0"/>
                  </a:rPr>
                  <a:t>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268924" y="1858941"/>
                <a:ext cx="1584176" cy="47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Lato Light" panose="020F0402020204030203" pitchFamily="34" charset="0"/>
                    <a:cs typeface="Lato Light" panose="020F0402020204030203" pitchFamily="34" charset="0"/>
                  </a:rPr>
                  <a:t>Тепловые энергоустановки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61970" y="2960948"/>
                <a:ext cx="1584177" cy="47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Lato Light" panose="020F0402020204030203" pitchFamily="34" charset="0"/>
                    <a:cs typeface="Lato Light" panose="020F0402020204030203" pitchFamily="34" charset="0"/>
                  </a:rPr>
                  <a:t>Электролаборатории</a:t>
                </a:r>
              </a:p>
            </p:txBody>
          </p:sp>
          <p:cxnSp>
            <p:nvCxnSpPr>
              <p:cNvPr id="115" name="Прямая соединительная линия 63"/>
              <p:cNvCxnSpPr/>
              <p:nvPr/>
            </p:nvCxnSpPr>
            <p:spPr>
              <a:xfrm rot="10800000">
                <a:off x="5853100" y="3099275"/>
                <a:ext cx="1217659" cy="7358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63"/>
              <p:cNvCxnSpPr>
                <a:endCxn id="59" idx="3"/>
              </p:cNvCxnSpPr>
              <p:nvPr/>
            </p:nvCxnSpPr>
            <p:spPr>
              <a:xfrm rot="10800000">
                <a:off x="5853097" y="3980311"/>
                <a:ext cx="1692191" cy="9677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7" name="Таблица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85311"/>
              </p:ext>
            </p:extLst>
          </p:nvPr>
        </p:nvGraphicFramePr>
        <p:xfrm>
          <a:off x="875420" y="5085184"/>
          <a:ext cx="10405156" cy="1280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10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4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деятельности по обращениям заявителя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Регистрация уведомлений о готовности на ввод в эксплуатацию электроустановок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92855" rtl="0" eaLnBrk="1" latinLnBrk="0" hangingPunct="1"/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Выдача разрешений на допуск в эксплуатацию объектов энергетики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408156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согласовании границ охранных зон </a:t>
            </a:r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электросетевого </a:t>
            </a:r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91444" y="1592796"/>
            <a:ext cx="10009112" cy="3564395"/>
            <a:chOff x="4232919" y="1808819"/>
            <a:chExt cx="7428609" cy="2556283"/>
          </a:xfrm>
        </p:grpSpPr>
        <p:sp>
          <p:nvSpPr>
            <p:cNvPr id="59" name="TextBox 58"/>
            <p:cNvSpPr txBox="1"/>
            <p:nvPr/>
          </p:nvSpPr>
          <p:spPr>
            <a:xfrm>
              <a:off x="4232919" y="2309409"/>
              <a:ext cx="1152128" cy="24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Отказано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30623" y="3582567"/>
              <a:ext cx="1204987" cy="423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Согласовано</a:t>
              </a:r>
            </a:p>
          </p:txBody>
        </p:sp>
        <p:graphicFrame>
          <p:nvGraphicFramePr>
            <p:cNvPr id="52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0456052"/>
                </p:ext>
              </p:extLst>
            </p:nvPr>
          </p:nvGraphicFramePr>
          <p:xfrm>
            <a:off x="5648860" y="1808819"/>
            <a:ext cx="6012668" cy="25562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15" name="Прямая соединительная линия 63"/>
            <p:cNvCxnSpPr/>
            <p:nvPr/>
          </p:nvCxnSpPr>
          <p:spPr>
            <a:xfrm rot="10800000">
              <a:off x="5681115" y="3688816"/>
              <a:ext cx="2423732" cy="18423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63"/>
            <p:cNvCxnSpPr>
              <a:endCxn id="59" idx="3"/>
            </p:cNvCxnSpPr>
            <p:nvPr/>
          </p:nvCxnSpPr>
          <p:spPr>
            <a:xfrm rot="10800000">
              <a:off x="5385047" y="2432048"/>
              <a:ext cx="3270147" cy="2374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97" name="Таблица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29379"/>
              </p:ext>
            </p:extLst>
          </p:nvPr>
        </p:nvGraphicFramePr>
        <p:xfrm>
          <a:off x="983432" y="5229201"/>
          <a:ext cx="10225136" cy="997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1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3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8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деятельности по обращениям заявителя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355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Рассмотрено заявлений о согласовании границ охранных зон объектов электросетевого хозяйства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408156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знаний  норм и правил работы </a:t>
            </a:r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 и теплоустановках 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608099"/>
              </p:ext>
            </p:extLst>
          </p:nvPr>
        </p:nvGraphicFramePr>
        <p:xfrm>
          <a:off x="509511" y="1858941"/>
          <a:ext cx="50405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343472" y="1416251"/>
            <a:ext cx="8359867" cy="3410419"/>
            <a:chOff x="2490628" y="1927341"/>
            <a:chExt cx="7859795" cy="3060340"/>
          </a:xfrm>
        </p:grpSpPr>
        <p:sp>
          <p:nvSpPr>
            <p:cNvPr id="59" name="TextBox 58"/>
            <p:cNvSpPr txBox="1"/>
            <p:nvPr/>
          </p:nvSpPr>
          <p:spPr>
            <a:xfrm>
              <a:off x="2490628" y="4121382"/>
              <a:ext cx="2614154" cy="52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прошли проверку знаний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90628" y="2670842"/>
              <a:ext cx="2614154" cy="303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Прошли проверку знаний</a:t>
              </a:r>
            </a:p>
          </p:txBody>
        </p:sp>
        <p:graphicFrame>
          <p:nvGraphicFramePr>
            <p:cNvPr id="43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5284629"/>
                </p:ext>
              </p:extLst>
            </p:nvPr>
          </p:nvGraphicFramePr>
          <p:xfrm>
            <a:off x="5203021" y="1927341"/>
            <a:ext cx="5147402" cy="30603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15" name="Прямая соединительная линия 63"/>
            <p:cNvCxnSpPr/>
            <p:nvPr/>
          </p:nvCxnSpPr>
          <p:spPr>
            <a:xfrm rot="10800000">
              <a:off x="5198656" y="2880055"/>
              <a:ext cx="1184758" cy="2249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63"/>
            <p:cNvCxnSpPr/>
            <p:nvPr/>
          </p:nvCxnSpPr>
          <p:spPr>
            <a:xfrm rot="10800000">
              <a:off x="5198654" y="4328522"/>
              <a:ext cx="1489412" cy="5429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124764"/>
              </p:ext>
            </p:extLst>
          </p:nvPr>
        </p:nvGraphicFramePr>
        <p:xfrm>
          <a:off x="1163452" y="4832708"/>
          <a:ext cx="10153128" cy="1476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01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29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9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деятельности по проверке знаний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806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Проверка знаний, всего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8806">
                <a:tc>
                  <a:txBody>
                    <a:bodyPr/>
                    <a:lstStyle/>
                    <a:p>
                      <a:pPr marL="0" marR="0" indent="0" algn="l" defTabSz="892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Выдано предостережений по результатам проверки знаний с оценкой - неудовлетворительно</a:t>
                      </a: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553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21506</TotalTime>
  <Words>673</Words>
  <Application>Microsoft Office PowerPoint</Application>
  <PresentationFormat>Произвольный</PresentationFormat>
  <Paragraphs>186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a_PlakatTitul</vt:lpstr>
      <vt:lpstr>Lato Light</vt:lpstr>
      <vt:lpstr>Times New Roman</vt:lpstr>
      <vt:lpstr>PT Sans</vt:lpstr>
      <vt:lpstr>Cambria Math</vt:lpstr>
      <vt:lpstr>Tahoma</vt:lpstr>
      <vt:lpstr>Calibri</vt:lpstr>
      <vt:lpstr>Lato</vt:lpstr>
      <vt:lpstr>Тема Office</vt:lpstr>
      <vt:lpstr>  ИТОГИ КОНТРОЛЬНОЙ (НАДЗОРНОЙ) ДЕЯТЕЛЬНОСТИ ОТДЕЛА ПО ГОСУДАРСТВЕННОМУ  ЭНЕРГЕТИЧЕСКОМУ НАДЗОРУ ПО РЕСПУБЛИКЕ КАРЕЛИЯ ЗА 2023 ГОД. ИТОГИ ПРОХОЖДЕНИЯ ОСЕННЕ-ЗИМНЕГО ПЕРИОДА 2023-2024 ГГ.  СЕВЕРО-ЗАПАДНОЕ  УПРАВЛЕНИЕ  РОСТЕХНАДЗОРА  ДОКЛАДЧИК: Минин Алексей Анатольевич   </vt:lpstr>
      <vt:lpstr>ПОДНАДЗОРНЫЕ ОРГАНИЗАЦИИ В ОБЛАСТИ ЭНЕРГЕТИКИ (дифференциация по категориям риска) </vt:lpstr>
      <vt:lpstr> ПОКАЗАТЕЛИ НАДЗОРНОЙ ДЕЯТЕЛЬНОСТИ  </vt:lpstr>
      <vt:lpstr>ОСНОВНЫЕ НАРУШЕНИЯ, ВЫЯВЛЕННЫЕ В ХОДЕ КНМ В РАМКАХ ФЕДЕРАЛЬНОГО ГОСУДАРСТВЕННОГО ЭНЕРГЕТИЧЕСКОГО НАДЗОРА В СФЕРЕ ЭЛЕКТРОЭНЕРГЕТИКИ</vt:lpstr>
      <vt:lpstr>Показатели работы по профилактике нарушений обязательных требований</vt:lpstr>
      <vt:lpstr>Презентация PowerPoint</vt:lpstr>
      <vt:lpstr>РАБОТА ПО ВЫДАЧЕ РАЗРЕШЕНИЙ НА ДОПУСК В ЭКСПЛУАТАЦИЮ  ОБЪЕКТОВ ЭНЕРГЕТИКИ</vt:lpstr>
      <vt:lpstr>согласовании границ охранных зон объектов электросетевого хозяйства </vt:lpstr>
      <vt:lpstr>проверка знаний  норм и правил работы в электро- и теплоустановках </vt:lpstr>
      <vt:lpstr>Итоги прохождения осеннее-зимнего периода 2023-2024 ГГ</vt:lpstr>
      <vt:lpstr>Итоги прохождения осеннее-зимнего периода 2023-2024 гг</vt:lpstr>
      <vt:lpstr>Основные нарушения требований по готовности в отношении муниципальных образований</vt:lpstr>
      <vt:lpstr>Основные нарушения требований по готовности в отношении муниципальных образований</vt:lpstr>
      <vt:lpstr>Основные нарушения требований по готовности в отношении муниципальных образований</vt:lpstr>
      <vt:lpstr>Основные нарушения требований по готовности в отношении теплоснабжающих (теплосетевых) организаций</vt:lpstr>
      <vt:lpstr>межведомственное  взаимодействие С ОРГАНАМИ ВЛАСТИ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Алексей А. Минин</cp:lastModifiedBy>
  <cp:revision>1926</cp:revision>
  <cp:lastPrinted>2023-12-22T06:57:50Z</cp:lastPrinted>
  <dcterms:created xsi:type="dcterms:W3CDTF">2018-02-26T10:08:29Z</dcterms:created>
  <dcterms:modified xsi:type="dcterms:W3CDTF">2024-09-02T13:07:52Z</dcterms:modified>
</cp:coreProperties>
</file>